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7" r:id="rId2"/>
    <p:sldId id="258" r:id="rId3"/>
    <p:sldId id="275" r:id="rId4"/>
    <p:sldId id="280" r:id="rId5"/>
    <p:sldId id="278" r:id="rId6"/>
    <p:sldId id="281" r:id="rId7"/>
    <p:sldId id="282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563" y="10677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563" y="1576802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0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317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38A26C-F171-4030-9AA2-DA6951DC106B}" type="datetimeFigureOut">
              <a:rPr lang="en-GB" smtClean="0"/>
              <a:t>03/01/2018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37280C-517F-4B71-9518-EAB893E0D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96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8663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09563" y="274638"/>
            <a:ext cx="85232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Slide title in here</a:t>
            </a:r>
            <a:endParaRPr lang="en-US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9563" y="1600200"/>
            <a:ext cx="8523287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6375400"/>
            <a:ext cx="20399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72C6"/>
          </a:solidFill>
          <a:latin typeface="Arial"/>
          <a:ea typeface="MS PGothic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72C6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72C6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72C6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72C6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72C6"/>
          </a:solidFill>
          <a:latin typeface="Arial" pitchFamily="34" charset="0"/>
          <a:ea typeface="MS PGothic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72C6"/>
          </a:solidFill>
          <a:latin typeface="Arial" pitchFamily="34" charset="0"/>
          <a:ea typeface="MS PGothic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72C6"/>
          </a:solidFill>
          <a:latin typeface="Arial" pitchFamily="34" charset="0"/>
          <a:ea typeface="MS PGothic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72C6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4" Type="http://schemas.openxmlformats.org/officeDocument/2006/relationships/image" Target="cid:4912fa8f-9185-4fcd-a5f1-ff6edf4ab8f0@eurprd02.prod.outlook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cid:image003.jpg@01D31746.81E9F76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.uk/url?sa=i&amp;rct=j&amp;q=&amp;esrc=s&amp;source=images&amp;cd=&amp;cad=rja&amp;uact=8&amp;ved=0ahUKEwjg0L-N5vnWAhUPfFAKHV2oBQsQjRwIBw&amp;url=https://www.amazon.co.uk/Battery-Operated-Flickering-Candles-Lights4fun/dp/B00BSTO12A&amp;psig=AOvVaw1zM2gK2QJ9HJv77GvhOyEK&amp;ust=1508403192161653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/>
              <a:t>SWAN; an enabler for quality care at the End of Life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4063" y="1993295"/>
            <a:ext cx="5114286" cy="30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240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u="sng" dirty="0"/>
              <a:t>To promote dignity, respect &amp; compassion at the end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Why SWAN? </a:t>
            </a:r>
            <a:r>
              <a:rPr lang="en-GB" sz="2000" dirty="0"/>
              <a:t>Meaning ‘a happy death’ in roman days</a:t>
            </a:r>
          </a:p>
          <a:p>
            <a:r>
              <a:rPr lang="en-GB" dirty="0"/>
              <a:t>S</a:t>
            </a:r>
            <a:r>
              <a:rPr lang="en-GB" dirty="0">
                <a:solidFill>
                  <a:schemeClr val="tx2"/>
                </a:solidFill>
              </a:rPr>
              <a:t>ign </a:t>
            </a:r>
            <a:r>
              <a:rPr lang="en-GB" sz="2000" dirty="0">
                <a:solidFill>
                  <a:schemeClr val="tx2"/>
                </a:solidFill>
              </a:rPr>
              <a:t>– is the patient believed to be entering the dying phase of life;   start the individual plan of care &amp; support for the dying person</a:t>
            </a:r>
          </a:p>
          <a:p>
            <a:r>
              <a:rPr lang="en-GB" dirty="0"/>
              <a:t>W</a:t>
            </a:r>
            <a:r>
              <a:rPr lang="en-GB" dirty="0">
                <a:solidFill>
                  <a:schemeClr val="tx2"/>
                </a:solidFill>
              </a:rPr>
              <a:t>ords </a:t>
            </a:r>
            <a:r>
              <a:rPr lang="en-GB" sz="2000" dirty="0">
                <a:solidFill>
                  <a:schemeClr val="tx2"/>
                </a:solidFill>
              </a:rPr>
              <a:t>– sensitively communicate with the patient &amp; those important to the patient</a:t>
            </a:r>
          </a:p>
          <a:p>
            <a:r>
              <a:rPr lang="en-GB" dirty="0"/>
              <a:t>A</a:t>
            </a:r>
            <a:r>
              <a:rPr lang="en-GB" dirty="0">
                <a:solidFill>
                  <a:schemeClr val="tx2"/>
                </a:solidFill>
              </a:rPr>
              <a:t>ctions </a:t>
            </a:r>
            <a:r>
              <a:rPr lang="en-GB" sz="2000" dirty="0">
                <a:solidFill>
                  <a:schemeClr val="tx2"/>
                </a:solidFill>
              </a:rPr>
              <a:t>– step outside the box &amp; facilitate what is important to the patient</a:t>
            </a:r>
          </a:p>
          <a:p>
            <a:r>
              <a:rPr lang="en-GB" dirty="0"/>
              <a:t>N</a:t>
            </a:r>
            <a:r>
              <a:rPr lang="en-GB" dirty="0">
                <a:solidFill>
                  <a:schemeClr val="tx2"/>
                </a:solidFill>
              </a:rPr>
              <a:t>eeds </a:t>
            </a:r>
            <a:r>
              <a:rPr lang="en-GB" sz="2000" dirty="0">
                <a:solidFill>
                  <a:schemeClr val="tx2"/>
                </a:solidFill>
              </a:rPr>
              <a:t>– are the needs of the patient being met, documented &amp; reviewed regularly</a:t>
            </a:r>
          </a:p>
          <a:p>
            <a:pPr marL="0" indent="0">
              <a:buNone/>
            </a:pPr>
            <a:endParaRPr lang="en-GB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79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Importance of..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3" y="1600200"/>
            <a:ext cx="8523287" cy="4205064"/>
          </a:xfrm>
        </p:spPr>
        <p:txBody>
          <a:bodyPr/>
          <a:lstStyle/>
          <a:p>
            <a:r>
              <a:rPr lang="en-GB" dirty="0"/>
              <a:t>Making EOLC everyone's business</a:t>
            </a:r>
          </a:p>
          <a:p>
            <a:r>
              <a:rPr lang="en-GB" dirty="0"/>
              <a:t>Create a culture of openness at EOL – Educating &amp; reassuring the public on the concept of SWAN</a:t>
            </a:r>
          </a:p>
          <a:p>
            <a:r>
              <a:rPr lang="en-GB" dirty="0"/>
              <a:t>Facilitating choice</a:t>
            </a:r>
          </a:p>
          <a:p>
            <a:r>
              <a:rPr lang="en-GB" dirty="0"/>
              <a:t>Joining up EOLC / Bereavement care / Tissue donation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How can I make a difference to this patient &amp; family in the moment.               #</a:t>
            </a:r>
            <a:r>
              <a:rPr lang="en-GB" dirty="0" err="1"/>
              <a:t>onechance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6672"/>
            <a:ext cx="1944216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26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SWAN Resource 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3" y="1412776"/>
            <a:ext cx="8523287" cy="439248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SWAN symbol 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the bedside to alert all staff around that the patient &amp; family are in an end of life care situation.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Comfort packs; 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set of toiletries that the family can use if they are staying with their loved ones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Memory boxes; 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facilitate a place to collect memories of the patient, particularly for families with children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Handprint resources; 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facilitate families being offered the choice of having a handprint taken of the patient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Small memory bags; 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facilitate the offer of a hair lock being taken or jewellery being placed in them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Bereavement SWAN bags; 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facilitate the property of the patient being returned to the family in a dignified, respectful way rather than the plastic bags currently used. Staff would be able to recognise this bag by its symbol &amp; respond compassionately.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Tissue donation information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to facilitate early conversations</a:t>
            </a:r>
            <a:endParaRPr lang="en-GB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25144"/>
            <a:ext cx="1309251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id:4912fa8f-9185-4fcd-a5f1-ff6edf4ab8f0@eurprd02.prod.outlook.com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16024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3813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Good for the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Heightened dignity &amp; respect</a:t>
            </a:r>
          </a:p>
          <a:p>
            <a:r>
              <a:rPr lang="en-GB" dirty="0"/>
              <a:t>Situation acknowledged &amp; care individualised</a:t>
            </a:r>
          </a:p>
          <a:p>
            <a:r>
              <a:rPr lang="en-GB" dirty="0"/>
              <a:t>Well informed &amp; prepared</a:t>
            </a:r>
          </a:p>
          <a:p>
            <a:r>
              <a:rPr lang="en-GB" dirty="0"/>
              <a:t>What matters to the patient prioritised; choices</a:t>
            </a:r>
          </a:p>
          <a:p>
            <a:r>
              <a:rPr lang="en-GB" dirty="0"/>
              <a:t>Open access to those important to them</a:t>
            </a:r>
          </a:p>
          <a:p>
            <a:r>
              <a:rPr lang="en-GB" dirty="0"/>
              <a:t>Quality, compassionate care</a:t>
            </a:r>
          </a:p>
        </p:txBody>
      </p:sp>
      <p:pic>
        <p:nvPicPr>
          <p:cNvPr id="4" name="Picture 3" descr="C:\Users\u310jgm\AppData\Local\Microsoft\Windows\Temporary Internet Files\Content.Outlook\52PK7VR8\IMG_50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9080"/>
            <a:ext cx="2376264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u310jgm\AppData\Local\Microsoft\Windows\Temporary Internet Files\Content.Outlook\52PK7VR8\hair lock 3 (3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42131" y="338201"/>
            <a:ext cx="1440160" cy="1861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9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Good for those important to the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Open visiting</a:t>
            </a:r>
          </a:p>
          <a:p>
            <a:r>
              <a:rPr lang="en-GB" dirty="0"/>
              <a:t>Well informed &amp; prepared</a:t>
            </a:r>
          </a:p>
          <a:p>
            <a:r>
              <a:rPr lang="en-GB" dirty="0"/>
              <a:t>Drinks &amp; food provided</a:t>
            </a:r>
          </a:p>
          <a:p>
            <a:r>
              <a:rPr lang="en-GB" dirty="0"/>
              <a:t>Practical support</a:t>
            </a:r>
          </a:p>
          <a:p>
            <a:r>
              <a:rPr lang="en-GB" dirty="0"/>
              <a:t>Free car parking</a:t>
            </a:r>
          </a:p>
          <a:p>
            <a:r>
              <a:rPr lang="en-GB" dirty="0"/>
              <a:t>Moments making memories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1228" t="34430" r="20965" b="6031"/>
          <a:stretch/>
        </p:blipFill>
        <p:spPr bwMode="auto">
          <a:xfrm>
            <a:off x="6732240" y="1124744"/>
            <a:ext cx="1621138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53217" y="3223559"/>
            <a:ext cx="23756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ea typeface="Calibri"/>
                <a:cs typeface="Times New Roman"/>
              </a:rPr>
              <a:t> </a:t>
            </a:r>
          </a:p>
        </p:txBody>
      </p:sp>
      <p:pic>
        <p:nvPicPr>
          <p:cNvPr id="6" name="Picture 5" descr="cid:image003.jpg@01D31746.81E9F760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23559"/>
            <a:ext cx="1872208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8369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80664"/>
            <a:ext cx="8523287" cy="1143000"/>
          </a:xfrm>
        </p:spPr>
        <p:txBody>
          <a:bodyPr/>
          <a:lstStyle/>
          <a:p>
            <a:r>
              <a:rPr lang="en-GB" u="sng" dirty="0"/>
              <a:t>Good for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3" y="1268760"/>
            <a:ext cx="8523287" cy="4146203"/>
          </a:xfrm>
        </p:spPr>
        <p:txBody>
          <a:bodyPr/>
          <a:lstStyle/>
          <a:p>
            <a:r>
              <a:rPr lang="en-GB" sz="2400" dirty="0"/>
              <a:t>Raises awareness</a:t>
            </a:r>
          </a:p>
          <a:p>
            <a:r>
              <a:rPr lang="en-GB" sz="2400" dirty="0"/>
              <a:t>EOLC is everyone's business</a:t>
            </a:r>
          </a:p>
          <a:p>
            <a:r>
              <a:rPr lang="en-GB" sz="2400" dirty="0"/>
              <a:t>One chance to get it right</a:t>
            </a:r>
          </a:p>
          <a:p>
            <a:r>
              <a:rPr lang="en-GB" sz="2400" dirty="0"/>
              <a:t>Gives our families &amp; patients control</a:t>
            </a:r>
          </a:p>
          <a:p>
            <a:r>
              <a:rPr lang="en-GB" sz="2400" dirty="0"/>
              <a:t>Compassion &amp; satisfaction</a:t>
            </a:r>
          </a:p>
          <a:p>
            <a:r>
              <a:rPr lang="en-GB" sz="2400" dirty="0"/>
              <a:t>Their experience matters to us</a:t>
            </a:r>
          </a:p>
          <a:p>
            <a:r>
              <a:rPr lang="en-GB" sz="2400" dirty="0"/>
              <a:t>Consistent information</a:t>
            </a:r>
          </a:p>
          <a:p>
            <a:r>
              <a:rPr lang="en-GB" sz="2400" dirty="0"/>
              <a:t>Quality care</a:t>
            </a:r>
          </a:p>
          <a:p>
            <a:r>
              <a:rPr lang="en-GB" sz="2400" dirty="0"/>
              <a:t>Permission to act</a:t>
            </a:r>
          </a:p>
          <a:p>
            <a:r>
              <a:rPr lang="en-GB" sz="2400" dirty="0"/>
              <a:t>Care of the family carries on after death</a:t>
            </a:r>
          </a:p>
          <a:p>
            <a:endParaRPr lang="en-GB" dirty="0"/>
          </a:p>
        </p:txBody>
      </p:sp>
      <p:pic>
        <p:nvPicPr>
          <p:cNvPr id="1026" name="Picture 2" descr="Image result for set of 3 battery operated candl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6672"/>
            <a:ext cx="271348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360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SWAN; Key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EOLC is everyone's business</a:t>
            </a:r>
          </a:p>
          <a:p>
            <a:r>
              <a:rPr lang="en-GB" dirty="0"/>
              <a:t>We have once chance to get it right</a:t>
            </a:r>
          </a:p>
          <a:p>
            <a:r>
              <a:rPr lang="en-GB" dirty="0"/>
              <a:t>Moments make memories</a:t>
            </a:r>
          </a:p>
          <a:p>
            <a:r>
              <a:rPr lang="en-GB" dirty="0"/>
              <a:t>You leaving our care supported matters to us</a:t>
            </a:r>
          </a:p>
          <a:p>
            <a:r>
              <a:rPr lang="en-GB" dirty="0"/>
              <a:t>Permission to act &amp; break the rules that don’t exist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What can you do to improve EOLC at NUH?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02824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nuh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468</Words>
  <Application>Microsoft Office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MS PGothic</vt:lpstr>
      <vt:lpstr>Arial</vt:lpstr>
      <vt:lpstr>Calibri</vt:lpstr>
      <vt:lpstr>Symbol</vt:lpstr>
      <vt:lpstr>Times New Roman</vt:lpstr>
      <vt:lpstr>blank nuh powerpoint template</vt:lpstr>
      <vt:lpstr>SWAN; an enabler for quality care at the End of Life</vt:lpstr>
      <vt:lpstr>To promote dignity, respect &amp; compassion at the end of life</vt:lpstr>
      <vt:lpstr>Importance of..</vt:lpstr>
      <vt:lpstr>SWAN Resource Box</vt:lpstr>
      <vt:lpstr>Good for the patient</vt:lpstr>
      <vt:lpstr>Good for those important to the patient</vt:lpstr>
      <vt:lpstr>Good for us</vt:lpstr>
      <vt:lpstr>SWAN; Key messages</vt:lpstr>
    </vt:vector>
  </TitlesOfParts>
  <Company>Nottingham University Hospitals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Freer Sarah (Palliative Care)</dc:creator>
  <cp:lastModifiedBy>Anum Choudhry</cp:lastModifiedBy>
  <cp:revision>37</cp:revision>
  <dcterms:created xsi:type="dcterms:W3CDTF">2017-03-17T14:19:50Z</dcterms:created>
  <dcterms:modified xsi:type="dcterms:W3CDTF">2018-01-03T11:47:12Z</dcterms:modified>
</cp:coreProperties>
</file>